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45" r:id="rId1"/>
  </p:sldMasterIdLst>
  <p:handoutMasterIdLst>
    <p:handoutMasterId r:id="rId17"/>
  </p:handoutMasterIdLst>
  <p:sldIdLst>
    <p:sldId id="256" r:id="rId2"/>
    <p:sldId id="257" r:id="rId3"/>
    <p:sldId id="259" r:id="rId4"/>
    <p:sldId id="260" r:id="rId5"/>
    <p:sldId id="262" r:id="rId6"/>
    <p:sldId id="263" r:id="rId7"/>
    <p:sldId id="265" r:id="rId8"/>
    <p:sldId id="268" r:id="rId9"/>
    <p:sldId id="269" r:id="rId10"/>
    <p:sldId id="270" r:id="rId11"/>
    <p:sldId id="272" r:id="rId12"/>
    <p:sldId id="273" r:id="rId13"/>
    <p:sldId id="274" r:id="rId14"/>
    <p:sldId id="275" r:id="rId15"/>
    <p:sldId id="27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46"/>
  </p:normalViewPr>
  <p:slideViewPr>
    <p:cSldViewPr snapToGrid="0" snapToObjects="1">
      <p:cViewPr varScale="1">
        <p:scale>
          <a:sx n="89" d="100"/>
          <a:sy n="89" d="100"/>
        </p:scale>
        <p:origin x="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69D587-793F-6D49-AB5D-A4379E9629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9A81DD-CA04-B148-8DCE-D5140FE1E2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D131E-FFA1-F946-A8D8-22A5C57C0B12}" type="datetimeFigureOut">
              <a:rPr lang="en-US" smtClean="0"/>
              <a:t>5/6/21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54FBC-E355-B347-9A88-7E48B7E721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F8A41-3D28-9940-AF24-ECC457F954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A065E-1735-FB4A-9958-8ABC463FB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14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AB3A824-1A51-4B26-AD58-A6D8E14F6C04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182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9057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E5059C3-6A89-4494-99FF-5A4D6FFD50EB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13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28052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5251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4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6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30238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CBC1C18-307B-4F68-A007-B5B542270E8D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0597135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774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72963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5/6/21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85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D7F37-29FB-F24E-980A-704179D73C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Gratefulness and Community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0F9B9-13F4-D141-ACF4-EF630BA6C3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Part A</a:t>
            </a:r>
          </a:p>
        </p:txBody>
      </p:sp>
    </p:spTree>
    <p:extLst>
      <p:ext uri="{BB962C8B-B14F-4D97-AF65-F5344CB8AC3E}">
        <p14:creationId xmlns:p14="http://schemas.microsoft.com/office/powerpoint/2010/main" val="55390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4F164-AFF4-934C-9F7C-FC033148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F42EA-FE0E-2E46-8901-43EC77327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Three examples of what happens </a:t>
            </a:r>
            <a:br>
              <a:rPr lang="en-US" sz="2400" dirty="0"/>
            </a:br>
            <a:r>
              <a:rPr lang="en-US" sz="2400" dirty="0"/>
              <a:t>when people live gratefully and generously.</a:t>
            </a:r>
          </a:p>
          <a:p>
            <a:endParaRPr lang="en-US" sz="2400" dirty="0"/>
          </a:p>
          <a:p>
            <a:r>
              <a:rPr lang="en-US" sz="2400" dirty="0"/>
              <a:t>Because generosity leads to gratefulness, </a:t>
            </a:r>
            <a:br>
              <a:rPr lang="en-US" sz="2400" dirty="0"/>
            </a:br>
            <a:r>
              <a:rPr lang="en-US" sz="2400" dirty="0"/>
              <a:t>and gratefulness leads to generosity,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9734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75047-7E0F-6B44-8A3F-DEC2FBC7B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Crisis Kitchen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1AA56-6A1A-2042-8536-43A9F6AB5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model of mutuality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8231F7-96D0-FB49-88B5-25410244E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924" y="3028950"/>
            <a:ext cx="5743575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9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56CC2-520A-3846-AD02-7B35EE13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A668C-703A-A140-88AC-3AC67A9A2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They recognized the food insecurity of their neighbors because of the pandemic  and chose to address it with what they were good at, what they could do.</a:t>
            </a:r>
          </a:p>
          <a:p>
            <a:endParaRPr lang="en-US" sz="2400" dirty="0"/>
          </a:p>
          <a:p>
            <a:r>
              <a:rPr lang="en-US" sz="2400" dirty="0"/>
              <a:t>They created high-quality meals, offered their best skills.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It wasn't just an act of charity; it was creating a mutual aid environment.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46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EB49D-BCA3-C549-9A68-4E73FE8A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49989-94DD-CC4C-9570-A6A7A6BE2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Farmers donate produce.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Ordinary people donate from their backyard garden.</a:t>
            </a:r>
            <a:br>
              <a:rPr lang="en-US" sz="2400" dirty="0"/>
            </a:br>
            <a:r>
              <a:rPr lang="en-US" sz="2400" dirty="0"/>
              <a:t> </a:t>
            </a:r>
          </a:p>
          <a:p>
            <a:r>
              <a:rPr lang="en-US" sz="2400" dirty="0"/>
              <a:t>A church offers their kitchen as part of their ministry.</a:t>
            </a:r>
            <a:br>
              <a:rPr lang="en-US" sz="2400" dirty="0"/>
            </a:br>
            <a:r>
              <a:rPr lang="en-US" sz="2400" dirty="0"/>
              <a:t> </a:t>
            </a:r>
          </a:p>
          <a:p>
            <a:r>
              <a:rPr lang="en-US" sz="2400" dirty="0"/>
              <a:t>The refrigerators were donated</a:t>
            </a:r>
            <a:r>
              <a:rPr lang="en-US" sz="32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58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9C978-7660-DB41-9E2A-CCA109FE1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sz="2400" dirty="0"/>
              <a:t>What I love most about feeding people is that it is an expression of love to people you don't even know.”</a:t>
            </a:r>
          </a:p>
          <a:p>
            <a:endParaRPr lang="en-US" sz="2400" dirty="0"/>
          </a:p>
          <a:p>
            <a:r>
              <a:rPr lang="en-US" sz="2400" dirty="0"/>
              <a:t>“I do this because I have an investment in your well-being that I hope that will lead to your investment in my well-being.”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31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37BB2-A685-A34C-9E2B-90A6D008C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71920"/>
          </a:xfrm>
        </p:spPr>
        <p:txBody>
          <a:bodyPr>
            <a:normAutofit/>
          </a:bodyPr>
          <a:lstStyle/>
          <a:p>
            <a:r>
              <a:rPr lang="en-US" sz="3600" dirty="0"/>
              <a:t>The Amazon Hunter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058DA0-D622-ED4B-86A9-A38C19C22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9613" y="1814514"/>
            <a:ext cx="5185587" cy="5707062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1177F4E-65EC-704E-AA31-FC13C30385DB}"/>
              </a:ext>
            </a:extLst>
          </p:cNvPr>
          <p:cNvSpPr/>
          <p:nvPr/>
        </p:nvSpPr>
        <p:spPr>
          <a:xfrm>
            <a:off x="532263" y="2828836"/>
            <a:ext cx="457200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Lynne Twist is an environmentalist committed to alleviating poverty,  ending world hunger and supporting social justice and environmental sustainability.</a:t>
            </a:r>
          </a:p>
          <a:p>
            <a:endParaRPr lang="en-US" sz="2000" dirty="0"/>
          </a:p>
          <a:p>
            <a:r>
              <a:rPr lang="en-US" sz="2000" dirty="0"/>
              <a:t>Often works with the people of the Amazon.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3289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92FA9-5461-F848-BC85-DD6F10439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people of the Amazon are very clear when they have enough of anything. They never take more than they need. </a:t>
            </a:r>
          </a:p>
          <a:p>
            <a:endParaRPr lang="en-US" sz="2400" dirty="0"/>
          </a:p>
          <a:p>
            <a:r>
              <a:rPr lang="en-US" sz="2400" dirty="0"/>
              <a:t>If a hunter kills wild boar in the forest, then that’s a feast for everybody. </a:t>
            </a:r>
          </a:p>
          <a:p>
            <a:endParaRPr lang="en-US" sz="2400" dirty="0"/>
          </a:p>
          <a:p>
            <a:r>
              <a:rPr lang="en-US" sz="2400" dirty="0"/>
              <a:t>It’s not for one family who’s going to hoard it and make sure that it’s put away for a rainy day. Everybody shares.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326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0D102-A462-5045-8C25-E64F318F0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sociologist asked a hunter where he stores the leftovers when he kills an animal that is more than he needs.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“I store my meat in the belly of my brother,” he said.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550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9A13-353D-B341-9847-3F56F3BE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Serviceberry Tree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970FDE-3937-E14D-9C9D-59552CBD6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1297" y="2374106"/>
            <a:ext cx="6725841" cy="4483894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E8BDB5-32A5-5B4B-BA80-7A8CB194EFFA}"/>
              </a:ext>
            </a:extLst>
          </p:cNvPr>
          <p:cNvSpPr/>
          <p:nvPr/>
        </p:nvSpPr>
        <p:spPr>
          <a:xfrm>
            <a:off x="914400" y="3059668"/>
            <a:ext cx="28933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Robin Wall Kimmerer is a botanist, a college professor, writer, of Native American heritage.  </a:t>
            </a:r>
          </a:p>
        </p:txBody>
      </p:sp>
    </p:spTree>
    <p:extLst>
      <p:ext uri="{BB962C8B-B14F-4D97-AF65-F5344CB8AC3E}">
        <p14:creationId xmlns:p14="http://schemas.microsoft.com/office/powerpoint/2010/main" val="2903828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2048-38CC-F246-BCDE-DA6FA62DD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Picking serviceberries in the field one day she was struck by the gift nature of the tree.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“There is no mathematics of worthiness that reckons that I deserve them.”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“Yet here they are. Along with the air and the sun and the birds and the rain.”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616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50ED9-E589-7340-8071-168BB32CC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sz="2400" dirty="0"/>
              <a:t>When we speak of things not as products or commodities but as gifts the whole relationship changes.”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Gratitude is the first response; the second is reciprocity. 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639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9B740-1F96-0745-B4EC-F2FBED67D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gift begets more gifting. 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She takes some berries to her neighbor who bakes a pie and takes the pie to another neighbor who is so grateful he volunteers at the local food pantry.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718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3545D-054E-1149-82F6-0CF404190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 a gift economy wealth means  having enough to share;  the practice for dealing with abundance is to give it away.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832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9F55-29FC-1248-867B-DA6A0A51B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for discussion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47EED-8FC9-8F41-A730-456189CE8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do you take away from these stories?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What commonalities do you find in the stories?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784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{7D18C46F-07C6-9142-9528-9335F217CC05}tf10001067</Template>
  <TotalTime>86</TotalTime>
  <Words>506</Words>
  <Application>Microsoft Macintosh PowerPoint</Application>
  <PresentationFormat>Widescreen</PresentationFormat>
  <Paragraphs>43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Century Gothic</vt:lpstr>
      <vt:lpstr>Garamond</vt:lpstr>
      <vt:lpstr>Savon</vt:lpstr>
      <vt:lpstr>Gratefulness and Community </vt:lpstr>
      <vt:lpstr>PowerPoint Presentation</vt:lpstr>
      <vt:lpstr>Crisis Kitchen</vt:lpstr>
      <vt:lpstr>PowerPoint Presentation</vt:lpstr>
      <vt:lpstr>PowerPoint Presentation</vt:lpstr>
      <vt:lpstr>PowerPoint Presentation</vt:lpstr>
      <vt:lpstr>The Amazon Hunter</vt:lpstr>
      <vt:lpstr>PowerPoint Presentation</vt:lpstr>
      <vt:lpstr>PowerPoint Presentation</vt:lpstr>
      <vt:lpstr>The Serviceberry Tree</vt:lpstr>
      <vt:lpstr>PowerPoint Presentation</vt:lpstr>
      <vt:lpstr>PowerPoint Presentation</vt:lpstr>
      <vt:lpstr>PowerPoint Presentation</vt:lpstr>
      <vt:lpstr>PowerPoint Presentation</vt:lpstr>
      <vt:lpstr>Questions for discussion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Gratefulness and Community </dc:title>
  <dc:creator>Microsoft Office User</dc:creator>
  <cp:lastModifiedBy>Microsoft Office User</cp:lastModifiedBy>
  <cp:revision>22</cp:revision>
  <cp:lastPrinted>2021-05-05T01:20:00Z</cp:lastPrinted>
  <dcterms:created xsi:type="dcterms:W3CDTF">2021-05-05T00:28:13Z</dcterms:created>
  <dcterms:modified xsi:type="dcterms:W3CDTF">2021-05-06T20:47:35Z</dcterms:modified>
</cp:coreProperties>
</file>